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19"/>
  </p:notesMasterIdLst>
  <p:sldIdLst>
    <p:sldId id="256" r:id="rId5"/>
    <p:sldId id="425" r:id="rId6"/>
    <p:sldId id="416" r:id="rId7"/>
    <p:sldId id="458" r:id="rId8"/>
    <p:sldId id="466" r:id="rId9"/>
    <p:sldId id="465" r:id="rId10"/>
    <p:sldId id="467" r:id="rId11"/>
    <p:sldId id="468" r:id="rId12"/>
    <p:sldId id="469" r:id="rId13"/>
    <p:sldId id="471" r:id="rId14"/>
    <p:sldId id="472" r:id="rId15"/>
    <p:sldId id="473" r:id="rId16"/>
    <p:sldId id="474" r:id="rId17"/>
    <p:sldId id="43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1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22" y="102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вгений Григорьев" userId="8445766c-b83b-40b8-9dd9-5fd695eb5ffb" providerId="ADAL" clId="{8888DCDF-9C7D-46F3-A9ED-B87574D13829}"/>
    <pc:docChg chg="custSel addSld modSld">
      <pc:chgData name="Евгений Григорьев" userId="8445766c-b83b-40b8-9dd9-5fd695eb5ffb" providerId="ADAL" clId="{8888DCDF-9C7D-46F3-A9ED-B87574D13829}" dt="2026-07-06T14:02:23.005" v="787" actId="207"/>
      <pc:docMkLst>
        <pc:docMk/>
      </pc:docMkLst>
      <pc:sldChg chg="modSp mod">
        <pc:chgData name="Евгений Григорьев" userId="8445766c-b83b-40b8-9dd9-5fd695eb5ffb" providerId="ADAL" clId="{8888DCDF-9C7D-46F3-A9ED-B87574D13829}" dt="2026-07-06T13:58:53.139" v="493" actId="20577"/>
        <pc:sldMkLst>
          <pc:docMk/>
          <pc:sldMk cId="1681082361" sldId="458"/>
        </pc:sldMkLst>
        <pc:spChg chg="mod">
          <ac:chgData name="Евгений Григорьев" userId="8445766c-b83b-40b8-9dd9-5fd695eb5ffb" providerId="ADAL" clId="{8888DCDF-9C7D-46F3-A9ED-B87574D13829}" dt="2026-07-06T13:53:32.329" v="0"/>
          <ac:spMkLst>
            <pc:docMk/>
            <pc:sldMk cId="1681082361" sldId="458"/>
            <ac:spMk id="4" creationId="{71285D88-5857-408F-B765-CB169CF6262C}"/>
          </ac:spMkLst>
        </pc:spChg>
        <pc:spChg chg="mod">
          <ac:chgData name="Евгений Григорьев" userId="8445766c-b83b-40b8-9dd9-5fd695eb5ffb" providerId="ADAL" clId="{8888DCDF-9C7D-46F3-A9ED-B87574D13829}" dt="2026-07-06T13:58:53.139" v="493" actId="20577"/>
          <ac:spMkLst>
            <pc:docMk/>
            <pc:sldMk cId="1681082361" sldId="458"/>
            <ac:spMk id="6" creationId="{DC86BA0B-569A-4F84-8A6C-46F5B08FC6FE}"/>
          </ac:spMkLst>
        </pc:spChg>
      </pc:sldChg>
      <pc:sldChg chg="modSp mod">
        <pc:chgData name="Евгений Григорьев" userId="8445766c-b83b-40b8-9dd9-5fd695eb5ffb" providerId="ADAL" clId="{8888DCDF-9C7D-46F3-A9ED-B87574D13829}" dt="2026-07-06T13:59:08.760" v="541" actId="20577"/>
        <pc:sldMkLst>
          <pc:docMk/>
          <pc:sldMk cId="31000105" sldId="464"/>
        </pc:sldMkLst>
        <pc:spChg chg="mod">
          <ac:chgData name="Евгений Григорьев" userId="8445766c-b83b-40b8-9dd9-5fd695eb5ffb" providerId="ADAL" clId="{8888DCDF-9C7D-46F3-A9ED-B87574D13829}" dt="2026-07-06T13:59:08.760" v="541" actId="20577"/>
          <ac:spMkLst>
            <pc:docMk/>
            <pc:sldMk cId="31000105" sldId="464"/>
            <ac:spMk id="4" creationId="{71285D88-5857-408F-B765-CB169CF6262C}"/>
          </ac:spMkLst>
        </pc:spChg>
      </pc:sldChg>
      <pc:sldChg chg="modSp add mod">
        <pc:chgData name="Евгений Григорьев" userId="8445766c-b83b-40b8-9dd9-5fd695eb5ffb" providerId="ADAL" clId="{8888DCDF-9C7D-46F3-A9ED-B87574D13829}" dt="2026-07-06T14:02:23.005" v="787" actId="207"/>
        <pc:sldMkLst>
          <pc:docMk/>
          <pc:sldMk cId="1693203515" sldId="465"/>
        </pc:sldMkLst>
        <pc:spChg chg="mod">
          <ac:chgData name="Евгений Григорьев" userId="8445766c-b83b-40b8-9dd9-5fd695eb5ffb" providerId="ADAL" clId="{8888DCDF-9C7D-46F3-A9ED-B87574D13829}" dt="2026-07-06T14:01:10.077" v="667" actId="6549"/>
          <ac:spMkLst>
            <pc:docMk/>
            <pc:sldMk cId="1693203515" sldId="465"/>
            <ac:spMk id="4" creationId="{71285D88-5857-408F-B765-CB169CF6262C}"/>
          </ac:spMkLst>
        </pc:spChg>
        <pc:spChg chg="mod">
          <ac:chgData name="Евгений Григорьев" userId="8445766c-b83b-40b8-9dd9-5fd695eb5ffb" providerId="ADAL" clId="{8888DCDF-9C7D-46F3-A9ED-B87574D13829}" dt="2026-07-06T14:02:23.005" v="787" actId="207"/>
          <ac:spMkLst>
            <pc:docMk/>
            <pc:sldMk cId="1693203515" sldId="465"/>
            <ac:spMk id="6" creationId="{DC86BA0B-569A-4F84-8A6C-46F5B08FC6FE}"/>
          </ac:spMkLst>
        </pc:spChg>
      </pc:sldChg>
      <pc:sldChg chg="add">
        <pc:chgData name="Евгений Григорьев" userId="8445766c-b83b-40b8-9dd9-5fd695eb5ffb" providerId="ADAL" clId="{8888DCDF-9C7D-46F3-A9ED-B87574D13829}" dt="2026-07-06T14:00:43.942" v="659" actId="2890"/>
        <pc:sldMkLst>
          <pc:docMk/>
          <pc:sldMk cId="4177410931" sldId="4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07.07.2026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ducenter.ru/course-series/finliteracy.html?&amp;page=201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3U47wo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suslugi.ru/help/faq/personal_data/456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graph.co.uk/money/consumer-affairs/one-in-12-britons-victims-rise-ai-scams-clone-voice-money/" TargetMode="External"/><Relationship Id="rId2" Type="http://schemas.openxmlformats.org/officeDocument/2006/relationships/hyperlink" Target="https://www.kaspersky.ru/blog/how-to-prevent-whatsapp-telegram-account-hijacking-and-quishing/39046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8%D0%B8%D0%B1%D0%B1%D0%BE%D0%BB%D0%B5%D1%8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etaphysic.ai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illuminarty.ai/" TargetMode="External"/><Relationship Id="rId7" Type="http://schemas.openxmlformats.org/officeDocument/2006/relationships/hyperlink" Target="https://aidetector.rwb.ru/" TargetMode="External"/><Relationship Id="rId2" Type="http://schemas.openxmlformats.org/officeDocument/2006/relationships/hyperlink" Target="https://undetectable.ai/ai-image-detect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ivemoderation.com/ai-generated-content-detection" TargetMode="External"/><Relationship Id="rId5" Type="http://schemas.openxmlformats.org/officeDocument/2006/relationships/hyperlink" Target="https://sensity.ai/" TargetMode="External"/><Relationship Id="rId4" Type="http://schemas.openxmlformats.org/officeDocument/2006/relationships/hyperlink" Target="https://deepware.ai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o64.ru/news/obshchestvo/novaya-moshennicheskaya-skhema-pomoshch-v-poiske-poteryannykh-posylok/" TargetMode="External"/><Relationship Id="rId2" Type="http://schemas.openxmlformats.org/officeDocument/2006/relationships/hyperlink" Target="https://sam.mos.ru/inf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kaspersky.ru/blog/tag/deepfake/" TargetMode="External"/><Relationship Id="rId5" Type="http://schemas.openxmlformats.org/officeDocument/2006/relationships/hyperlink" Target="https://www.kaspersky.ru/blog/how-to-recognize-a-deepfake/41250/" TargetMode="External"/><Relationship Id="rId4" Type="http://schemas.openxmlformats.org/officeDocument/2006/relationships/hyperlink" Target="https://www.kaspersky.ru/resource-center/threats/ai-phishing-sca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406588" y="1369490"/>
            <a:ext cx="8677835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>
                <a:solidFill>
                  <a:srgbClr val="066D55"/>
                </a:solidFill>
                <a:latin typeface="+mn-lt"/>
              </a:rPr>
              <a:t>«Мошенничество в цифровой век. Профилактика угроз»</a:t>
            </a:r>
          </a:p>
          <a:p>
            <a:pPr algn="ctr"/>
            <a:endParaRPr lang="ru-RU" sz="1100" b="1" spc="-150" dirty="0">
              <a:solidFill>
                <a:srgbClr val="066D55"/>
              </a:solidFill>
              <a:latin typeface="+mn-lt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«Поможем найти потерянную посылку».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«Что делать, если аккаунт Госуслуги взломали?».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уберечь свои данные от мошенников, уделив особо внимание схемам с использованием искусственного интеллекта (видео/аудио сообщения)».</a:t>
            </a:r>
          </a:p>
          <a:p>
            <a:pPr marL="342900" indent="-342900">
              <a:buFont typeface="Wingdings" panose="05000000000000000000" pitchFamily="2" charset="2"/>
              <a:buChar char=""/>
            </a:pPr>
            <a:endParaRPr lang="ru-RU" sz="27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08 июля 2026 г.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2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645639" y="145408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4E60AA-D6E3-4D76-8C31-7ED286BE0F2F}"/>
              </a:ext>
            </a:extLst>
          </p:cNvPr>
          <p:cNvSpPr txBox="1"/>
          <p:nvPr/>
        </p:nvSpPr>
        <p:spPr>
          <a:xfrm>
            <a:off x="393441" y="5735924"/>
            <a:ext cx="6836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2"/>
              </a:rPr>
              <a:t>https://educenter.ru/course-series/finliteracy.html?&amp;page=2011</a:t>
            </a:r>
            <a:endParaRPr lang="ru-RU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1A77E5-C249-426B-B33E-32490BA40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45" y="904823"/>
            <a:ext cx="5357105" cy="480593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3DB3E1-8E2C-4A13-931B-27381797F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2151" y="1150381"/>
            <a:ext cx="4365982" cy="43148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48530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3834341" y="246901"/>
            <a:ext cx="4368364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ОСНОВА НАШИХ ЛЕКЦИЙ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E3F23F-C5D1-454D-8240-4EDCB9145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69" y="1162614"/>
            <a:ext cx="5401429" cy="459169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8EC969-4BF2-41D7-BEAE-F6D884FA27C6}"/>
              </a:ext>
            </a:extLst>
          </p:cNvPr>
          <p:cNvSpPr txBox="1"/>
          <p:nvPr/>
        </p:nvSpPr>
        <p:spPr>
          <a:xfrm>
            <a:off x="7436913" y="1325887"/>
            <a:ext cx="37293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hlinkClick r:id="rId3"/>
              </a:rPr>
              <a:t>https://clck.ru/3U47wo</a:t>
            </a:r>
            <a:endParaRPr lang="ru-RU" sz="26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64FBC8-D25C-4C36-B268-A4B08EC0A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913" y="2130921"/>
            <a:ext cx="3401192" cy="340119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671482" y="101192"/>
            <a:ext cx="68490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«Поможем найти потерянную посылку»</a:t>
            </a:r>
          </a:p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чем обман? Как они действуют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318246" y="1106450"/>
            <a:ext cx="11555506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Мошенники собирают ваши персональные данные, коды из СМС для взлома аккаунта используя различные вариации о доставках Вам почты, заказов, продуктов, помогают найти утерянные данные, посылки и так далее… </a:t>
            </a:r>
            <a:r>
              <a:rPr lang="ru-RU" dirty="0">
                <a:solidFill>
                  <a:srgbClr val="C00000"/>
                </a:solidFill>
              </a:rPr>
              <a:t>часто используя фразу </a:t>
            </a:r>
            <a:r>
              <a:rPr lang="ru-RU" i="0" dirty="0">
                <a:solidFill>
                  <a:srgbClr val="C00000"/>
                </a:solidFill>
                <a:effectLst/>
                <a:latin typeface="YS Geo"/>
              </a:rPr>
              <a:t>«Поможем найти…», «Поможем восстановить …. Вгоняют жертву в стресс!</a:t>
            </a:r>
          </a:p>
          <a:p>
            <a:endParaRPr lang="ru-RU" sz="700" dirty="0">
              <a:solidFill>
                <a:srgbClr val="C00000"/>
              </a:solidFill>
              <a:latin typeface="YS Geo"/>
            </a:endParaRPr>
          </a:p>
          <a:p>
            <a:r>
              <a:rPr lang="ru-RU" b="1" dirty="0">
                <a:solidFill>
                  <a:srgbClr val="C00000"/>
                </a:solidFill>
                <a:latin typeface="YS Geo"/>
              </a:rPr>
              <a:t>Как действуют:</a:t>
            </a:r>
          </a:p>
          <a:p>
            <a:endParaRPr lang="ru-RU" sz="700" b="1" dirty="0">
              <a:solidFill>
                <a:srgbClr val="C00000"/>
              </a:solidFill>
              <a:latin typeface="YS Geo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i="0" dirty="0">
                <a:effectLst/>
                <a:latin typeface="YS Geo"/>
              </a:rPr>
              <a:t>Инициация контакта.</a:t>
            </a:r>
            <a:r>
              <a:rPr lang="ru-RU" b="0" i="0" dirty="0">
                <a:effectLst/>
                <a:latin typeface="YS Geo"/>
              </a:rPr>
              <a:t> </a:t>
            </a:r>
            <a:r>
              <a:rPr lang="ru-RU" dirty="0">
                <a:latin typeface="YS Geo"/>
              </a:rPr>
              <a:t>Жертве звонят либо присылают сообщение (часто в мессенджерах) с предложением «помочь найти» посылку, статус которой якобы вызывает вопросы, предлагают иные акты помощи… Злоумышленники представляются сотрудниками «Почты России», СДЭК или других операторов, иных организаций, используют похожие на официальные логотипы и формулировки…</a:t>
            </a:r>
          </a:p>
          <a:p>
            <a:pPr algn="just"/>
            <a:endParaRPr lang="ru-RU" sz="700" dirty="0">
              <a:latin typeface="YS Geo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latin typeface="YS Geo"/>
              </a:rPr>
              <a:t>Сбор данных под предлогом «ускорения поиска». </a:t>
            </a:r>
            <a:r>
              <a:rPr lang="ru-RU" dirty="0">
                <a:latin typeface="YS Geo"/>
              </a:rPr>
              <a:t>Человека просят перейти в чат‑бот (чаще всего в Telegram), ввести трек‑номер, телефон, а иногда — авторизоваться через «Госуслуги» или иные сервисы. Цель — получить персональные и учётные данные либо доступ к аккаунтам …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sz="700" dirty="0">
              <a:latin typeface="YS Geo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>
                <a:latin typeface="YS Geo"/>
              </a:rPr>
              <a:t>Финальная атака. </a:t>
            </a:r>
            <a:r>
              <a:rPr lang="ru-RU" dirty="0">
                <a:latin typeface="YS Geo"/>
              </a:rPr>
              <a:t>На основе собранных сведений мошенники могут оформить кредиты, вывести деньги со счетов, использовать данные для других схем социальной инженерии…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168108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671482" y="440185"/>
            <a:ext cx="68490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«Поможем найти потерянную посылку»</a:t>
            </a:r>
          </a:p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не попасться?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318246" y="1961029"/>
            <a:ext cx="115555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YS Geo"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pPr algn="l"/>
            <a:endParaRPr lang="ru-RU" dirty="0">
              <a:latin typeface="YS Geo"/>
            </a:endParaRPr>
          </a:p>
          <a:p>
            <a:pPr algn="ctr"/>
            <a:r>
              <a:rPr lang="ru-RU" sz="1800" b="1" dirty="0">
                <a:solidFill>
                  <a:srgbClr val="00B050"/>
                </a:solidFill>
              </a:rPr>
              <a:t>Слышите/видите слово «поможем восстановить/найти…» — 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800" b="1" dirty="0">
                <a:solidFill>
                  <a:srgbClr val="00B050"/>
                </a:solidFill>
              </a:rPr>
              <a:t>КЛАДИТЕ ТРУБКУ/НЕ ПЕРЕХОДИТЕ ПО ССЫЛКЕ И САМИ ЗВОНИТЕ В СЕРВИС</a:t>
            </a:r>
            <a:endParaRPr lang="ru-RU" sz="1800" b="1" i="0" dirty="0">
              <a:solidFill>
                <a:srgbClr val="00B050"/>
              </a:solidFill>
              <a:effectLst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417741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527041" y="108491"/>
            <a:ext cx="68490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«Поможем найти потерянную посылку»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ПАМЯТКА 1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393441" y="992840"/>
            <a:ext cx="1155550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YS Geo"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pPr algn="ctr"/>
            <a:r>
              <a:rPr lang="ru-RU" sz="1800" b="1" dirty="0">
                <a:solidFill>
                  <a:srgbClr val="00B050"/>
                </a:solidFill>
              </a:rPr>
              <a:t>Слышите/видите слово «поможем восстановить/найти…» — 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1800" b="1" dirty="0">
                <a:solidFill>
                  <a:srgbClr val="00B050"/>
                </a:solidFill>
              </a:rPr>
              <a:t>КЛАДИТЕ ТРУБКУ/НЕ ПЕРЕХОДИТЕ ПО ССЫЛКЕ И САМИ ЗВОНИТЕ В СЕРВИС</a:t>
            </a:r>
            <a:endParaRPr lang="ru-RU" sz="1800" b="1" i="0" dirty="0">
              <a:solidFill>
                <a:srgbClr val="00B050"/>
              </a:solidFill>
              <a:effectLst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pPr marL="342900" indent="-342900" algn="just">
              <a:buAutoNum type="arabicPeriod"/>
            </a:pPr>
            <a:r>
              <a:rPr lang="ru-RU" sz="1800" b="1" i="0" dirty="0">
                <a:solidFill>
                  <a:srgbClr val="C00000"/>
                </a:solidFill>
                <a:effectLst/>
                <a:latin typeface="YS Geo"/>
              </a:rPr>
              <a:t>Никогда не сообщайте коды из СМС, пароли и личные данные по телефону, в чатах или по ссылкам из сообщений.</a:t>
            </a:r>
            <a:r>
              <a:rPr lang="ru-RU" sz="1800" b="0" i="0" dirty="0">
                <a:solidFill>
                  <a:srgbClr val="C00000"/>
                </a:solidFill>
                <a:effectLst/>
                <a:latin typeface="YS Geo"/>
              </a:rPr>
              <a:t> </a:t>
            </a:r>
          </a:p>
          <a:p>
            <a:pPr marL="342900" indent="-342900" algn="just">
              <a:buAutoNum type="arabicPeriod"/>
            </a:pPr>
            <a:endParaRPr lang="ru-RU" sz="1800" b="0" i="0" dirty="0">
              <a:solidFill>
                <a:srgbClr val="C00000"/>
              </a:solidFill>
              <a:effectLst/>
              <a:latin typeface="YS Geo"/>
            </a:endParaRPr>
          </a:p>
          <a:p>
            <a:pPr marL="228600" indent="-228600" algn="just">
              <a:buAutoNum type="arabicPeriod"/>
            </a:pPr>
            <a:endParaRPr lang="ru-RU" sz="600" b="0" i="0" dirty="0">
              <a:effectLst/>
              <a:latin typeface="YS Geo"/>
            </a:endParaRPr>
          </a:p>
          <a:p>
            <a:pPr algn="just"/>
            <a:r>
              <a:rPr lang="ru-RU" sz="1800" b="1" i="0" dirty="0">
                <a:solidFill>
                  <a:srgbClr val="C00000"/>
                </a:solidFill>
                <a:effectLst/>
                <a:latin typeface="YS Geo"/>
              </a:rPr>
              <a:t>2. Не переходите по ссылкам из подозрительных сообщений.</a:t>
            </a:r>
            <a:r>
              <a:rPr lang="ru-RU" sz="1800" b="0" i="0" dirty="0">
                <a:solidFill>
                  <a:srgbClr val="C00000"/>
                </a:solidFill>
                <a:effectLst/>
                <a:latin typeface="YS Geo"/>
              </a:rPr>
              <a:t> </a:t>
            </a:r>
          </a:p>
          <a:p>
            <a:pPr algn="just"/>
            <a:endParaRPr lang="ru-RU" sz="1800" b="0" i="0" dirty="0">
              <a:solidFill>
                <a:srgbClr val="C00000"/>
              </a:solidFill>
              <a:effectLst/>
              <a:latin typeface="YS Geo"/>
            </a:endParaRPr>
          </a:p>
          <a:p>
            <a:pPr algn="just"/>
            <a:endParaRPr lang="ru-RU" sz="600" b="0" i="0" dirty="0">
              <a:solidFill>
                <a:srgbClr val="C00000"/>
              </a:solidFill>
              <a:effectLst/>
              <a:latin typeface="YS Geo"/>
            </a:endParaRPr>
          </a:p>
          <a:p>
            <a:pPr algn="just"/>
            <a:r>
              <a:rPr lang="ru-RU" sz="1800" b="1" i="0" dirty="0">
                <a:solidFill>
                  <a:srgbClr val="C00000"/>
                </a:solidFill>
                <a:effectLst/>
                <a:latin typeface="YS Geo"/>
              </a:rPr>
              <a:t>3. Проверяйте информацию через официальные каналы.</a:t>
            </a:r>
            <a:r>
              <a:rPr lang="ru-RU" sz="1800" b="0" i="0" dirty="0">
                <a:solidFill>
                  <a:srgbClr val="C00000"/>
                </a:solidFill>
                <a:effectLst/>
                <a:latin typeface="YS Geo"/>
              </a:rPr>
              <a:t> </a:t>
            </a:r>
            <a:r>
              <a:rPr lang="ru-RU" sz="1800" i="0" dirty="0">
                <a:solidFill>
                  <a:srgbClr val="C00000"/>
                </a:solidFill>
                <a:latin typeface="YS Geo"/>
              </a:rPr>
              <a:t>У</a:t>
            </a:r>
            <a:r>
              <a:rPr lang="ru-RU" b="0" dirty="0">
                <a:solidFill>
                  <a:srgbClr val="C00000"/>
                </a:solidFill>
                <a:effectLst/>
                <a:latin typeface="YS Geo"/>
              </a:rPr>
              <a:t> крупных операторов доставки есть официальные каналы розыска: трек‑номер проверяют на сайте или в приложении компании, а при реальной утере подают заявление в отделении либо через форму обратной связи.</a:t>
            </a:r>
            <a:endParaRPr lang="ru-RU" dirty="0">
              <a:latin typeface="YS Geo"/>
            </a:endParaRPr>
          </a:p>
          <a:p>
            <a:pPr algn="l"/>
            <a:endParaRPr lang="ru-RU" b="0" dirty="0">
              <a:effectLst/>
              <a:latin typeface="YS Geo"/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169320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527041" y="343239"/>
            <a:ext cx="68490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делать если взломали Госуслуги?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ПАМЯТКА 2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318247" y="1739707"/>
            <a:ext cx="115555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YS Geo"/>
            </a:endParaRPr>
          </a:p>
          <a:p>
            <a:pPr algn="ctr" fontAlgn="base"/>
            <a:r>
              <a:rPr lang="ru-RU" sz="2200" b="1" i="0" dirty="0">
                <a:solidFill>
                  <a:srgbClr val="C00000"/>
                </a:solidFill>
                <a:effectLst/>
                <a:latin typeface="Lato" panose="020B0604020202020204" pitchFamily="34" charset="0"/>
              </a:rPr>
              <a:t>Если взломали учётную запись на Госуслугах</a:t>
            </a:r>
          </a:p>
          <a:p>
            <a:pPr algn="ctr" fontAlgn="base"/>
            <a:endParaRPr lang="ru-RU" sz="2200" b="1" dirty="0">
              <a:solidFill>
                <a:srgbClr val="C00000"/>
              </a:solidFill>
              <a:latin typeface="Lato" panose="020B0604020202020204" pitchFamily="34" charset="0"/>
            </a:endParaRPr>
          </a:p>
          <a:p>
            <a:pPr algn="ctr" fontAlgn="base"/>
            <a:r>
              <a:rPr lang="en-US" sz="2200" b="1" i="0" dirty="0">
                <a:solidFill>
                  <a:srgbClr val="C00000"/>
                </a:solidFill>
                <a:effectLst/>
                <a:latin typeface="Lato" panose="020B0604020202020204" pitchFamily="34" charset="0"/>
                <a:hlinkClick r:id="rId2"/>
              </a:rPr>
              <a:t>https://www.gosuslugi.ru/help/faq/personal_data/4562</a:t>
            </a:r>
            <a:r>
              <a:rPr lang="ru-RU" sz="2200" b="1" i="0" dirty="0">
                <a:solidFill>
                  <a:srgbClr val="C00000"/>
                </a:solidFill>
                <a:effectLst/>
                <a:latin typeface="Lato" panose="020B0604020202020204" pitchFamily="34" charset="0"/>
              </a:rPr>
              <a:t> </a:t>
            </a:r>
          </a:p>
          <a:p>
            <a:pPr algn="l"/>
            <a:endParaRPr lang="ru-RU" b="0" dirty="0">
              <a:effectLst/>
              <a:latin typeface="YS Geo"/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2921917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0"/>
            <a:ext cx="7242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уберечь свои данные от мошенников, уделив особо внимание схемам с использованием искусственного интеллекта (видео/аудио сообщения)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48AF0-3C56-4D9B-A13E-18D775D11199}"/>
              </a:ext>
            </a:extLst>
          </p:cNvPr>
          <p:cNvSpPr txBox="1"/>
          <p:nvPr/>
        </p:nvSpPr>
        <p:spPr>
          <a:xfrm>
            <a:off x="316350" y="1015663"/>
            <a:ext cx="11362765" cy="506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b="0" i="0" dirty="0">
                <a:effectLst/>
                <a:latin typeface="MuseoSans"/>
              </a:rPr>
              <a:t>	Исходный материал для дипфейков мошенники собирают из открытых источников — вебинаров, публичных видео в соцсетях и каналах, онлайн-выступлений. Иногда просто звонят по телефону и пытаются разговорить потенциальную жертву кражи идентичности, удерживая ее на связи как можно дольше, чтобы собрать данные для максимально качественной имитации голоса. А уж </a:t>
            </a:r>
            <a:r>
              <a:rPr lang="ru-RU" sz="1700" b="0" i="0" u="none" strike="noStrike" dirty="0">
                <a:solidFill>
                  <a:srgbClr val="00A88E"/>
                </a:solidFill>
                <a:effectLst/>
                <a:latin typeface="MuseoSans"/>
                <a:hlinkClick r:id="rId2"/>
              </a:rPr>
              <a:t>взломать мессенджер</a:t>
            </a:r>
            <a:r>
              <a:rPr lang="ru-RU" sz="1700" b="0" i="0" dirty="0">
                <a:effectLst/>
                <a:latin typeface="MuseoSans"/>
              </a:rPr>
              <a:t> любителя голосовых и видеосообщений — это просто джекпот для мошенников. Получив доступ к видеозаписям и голосовым сообщениям, они генерируют убедительные подделки, которые </a:t>
            </a:r>
            <a:r>
              <a:rPr lang="ru-RU" sz="1700" b="0" i="0" u="none" strike="noStrike" dirty="0">
                <a:solidFill>
                  <a:srgbClr val="00A88E"/>
                </a:solidFill>
                <a:effectLst/>
                <a:latin typeface="MuseoSans"/>
                <a:hlinkClick r:id="rId3"/>
              </a:rPr>
              <a:t>95% людей не могут отличить</a:t>
            </a:r>
            <a:r>
              <a:rPr lang="ru-RU" sz="1700" b="0" i="0" dirty="0">
                <a:effectLst/>
                <a:latin typeface="MuseoSans"/>
              </a:rPr>
              <a:t> от настоящих сообщений своих близких и начальников.</a:t>
            </a:r>
          </a:p>
          <a:p>
            <a:pPr algn="l"/>
            <a:r>
              <a:rPr lang="ru-RU" sz="1700" b="0" i="0" dirty="0">
                <a:effectLst/>
                <a:latin typeface="MuseoSans"/>
              </a:rPr>
              <a:t>	Инструментарий для создания дипфейков разнообразен — от простых ботов в Telegram до профессиональных генераторов вроде HeyGen и ElevenLabs. Мошенники используют дипфейки в связке с методами социальной инженерии — например, сначала имитируют звонки в мессенджере с постоянными «обрывами связи», а после присылают заранее сгенерированное видеосообщение с достаточно низким качеством видео, объясняя это плохой связью.</a:t>
            </a:r>
          </a:p>
          <a:p>
            <a:pPr algn="l"/>
            <a:r>
              <a:rPr lang="ru-RU" sz="1700" b="0" i="0" dirty="0">
                <a:effectLst/>
                <a:latin typeface="MuseoSans"/>
              </a:rPr>
              <a:t>	В большинстве случаев в подобных сообщениях речь идет о какой-то форс-мажорной ситуации, в которой якобы оказалась жертва дипфейка. Разумеется, ей срочно требуются деньги, но, как назло, под рукой нет кошелька/банкомата/банковской карты, а связь настолько плоха, что онлайн-платежи тоже недоступны. Это дает мошенникам убедительную причину, по которой деньги нужно перевести не непосредственно жертве, а на какой-то «левый» счет, номер телефона или криптокошелек.</a:t>
            </a:r>
          </a:p>
          <a:p>
            <a:pPr algn="l"/>
            <a:r>
              <a:rPr lang="ru-RU" sz="1700" b="0" i="0" dirty="0">
                <a:effectLst/>
                <a:latin typeface="MuseoSans"/>
              </a:rPr>
              <a:t>	Чаще всего в подобных разводках используют заранее сгенерированные видео, но в последнее время стали доступны и сервисы для дипфейк-стриминга в реальном времени. С их помощью можно, например, подменить собственное лицо в чат-рулетке или во время видеозвонка</a:t>
            </a:r>
          </a:p>
        </p:txBody>
      </p:sp>
    </p:spTree>
    <p:extLst>
      <p:ext uri="{BB962C8B-B14F-4D97-AF65-F5344CB8AC3E}">
        <p14:creationId xmlns:p14="http://schemas.microsoft.com/office/powerpoint/2010/main" val="2892891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0"/>
            <a:ext cx="7242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уберечь свои данные от мошенников, уделив особо внимание схемам с использованием искусственного интеллекта (видео/аудио сообщения)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48AF0-3C56-4D9B-A13E-18D775D11199}"/>
              </a:ext>
            </a:extLst>
          </p:cNvPr>
          <p:cNvSpPr txBox="1"/>
          <p:nvPr/>
        </p:nvSpPr>
        <p:spPr>
          <a:xfrm>
            <a:off x="316350" y="1015663"/>
            <a:ext cx="1136276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FF0000"/>
                </a:solidFill>
                <a:effectLst/>
                <a:latin typeface="MuseoSans"/>
              </a:rPr>
              <a:t>	 Если на экране вы видите знакомое лицо, слышите родной голос, но обращаются к вам с нехарактерными просьбами, велика вероятность, что это дипфейк-мошенничество. К счастью, есть конкретные признаки — визуальные, звуковые и поведенческие — по которым можно распознать подделку, не будучи техническим специалистом.</a:t>
            </a:r>
          </a:p>
          <a:p>
            <a:pPr algn="ctr"/>
            <a:endParaRPr lang="ru-RU" sz="1600" b="0" i="0" dirty="0">
              <a:effectLst/>
              <a:latin typeface="MuseoSans"/>
            </a:endParaRPr>
          </a:p>
          <a:p>
            <a:pPr algn="ctr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Визуальные признаки дипфейка</a:t>
            </a:r>
          </a:p>
          <a:p>
            <a:pPr algn="just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Проблемы с освещением и тенями.</a:t>
            </a:r>
            <a:r>
              <a:rPr lang="ru-RU" sz="1600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r>
              <a:rPr lang="ru-RU" sz="1600" b="0" i="0" dirty="0">
                <a:effectLst/>
                <a:latin typeface="MuseoSans"/>
              </a:rPr>
              <a:t>Дипфейки часто некорректно работают с физикой света: направление теней на лице может не совпадать с их направлением на фоне, блики на коже выглядят неестественно или отсутствуют вовсе. Или же собеседник на видео сидит вполоборота к окну, а на его лице — студийное освещение. Кстати, этот пример многим знаком по видеоконференциям — обычно замена фона в них выглядит максимально неестественно.</a:t>
            </a:r>
          </a:p>
          <a:p>
            <a:pPr algn="just"/>
            <a:endParaRPr lang="ru-RU" sz="1600" b="0" i="0" dirty="0">
              <a:effectLst/>
              <a:latin typeface="MuseoSans"/>
            </a:endParaRPr>
          </a:p>
          <a:p>
            <a:pPr algn="just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Размытые или «плавающие» границы лица.</a:t>
            </a:r>
            <a:r>
              <a:rPr lang="ru-RU" sz="1600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r>
              <a:rPr lang="ru-RU" sz="1600" b="0" i="0" dirty="0">
                <a:effectLst/>
                <a:latin typeface="MuseoSans"/>
              </a:rPr>
              <a:t>Обратите внимание на височную линию: в дипфейках часто наблюдаются размытие, мерцание или неестественные цветовые переходы по линии роста волос. Эти артефакты возникают из-за несовершенства алгоритмов наложения лица клона на оригинал.</a:t>
            </a:r>
          </a:p>
          <a:p>
            <a:pPr algn="just"/>
            <a:endParaRPr lang="ru-RU" sz="1600" b="0" i="0" dirty="0">
              <a:effectLst/>
              <a:latin typeface="MuseoSans"/>
            </a:endParaRPr>
          </a:p>
          <a:p>
            <a:pPr algn="just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Неестественное моргание и «мертвые» глаза.</a:t>
            </a:r>
            <a:r>
              <a:rPr lang="ru-RU" sz="1600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r>
              <a:rPr lang="ru-RU" sz="1600" b="0" i="0" dirty="0">
                <a:effectLst/>
                <a:latin typeface="MuseoSans"/>
              </a:rPr>
              <a:t>Человек моргает в среднем от 10 до 20 раз в минуту. Сгенерированные же дипфейки моргают то слишком редко, то слишком часто.</a:t>
            </a:r>
          </a:p>
          <a:p>
            <a:pPr algn="ctr"/>
            <a:endParaRPr lang="ru-RU" sz="1600" b="1" i="0" dirty="0">
              <a:solidFill>
                <a:srgbClr val="000000"/>
              </a:solidFill>
              <a:effectLst/>
              <a:latin typeface="MuseoSans"/>
            </a:endParaRPr>
          </a:p>
        </p:txBody>
      </p:sp>
    </p:spTree>
    <p:extLst>
      <p:ext uri="{BB962C8B-B14F-4D97-AF65-F5344CB8AC3E}">
        <p14:creationId xmlns:p14="http://schemas.microsoft.com/office/powerpoint/2010/main" val="3424520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0"/>
            <a:ext cx="7242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уберечь свои данные от мошенников, уделив особо внимание схемам с использованием искусственного интеллекта (видео/аудио сообщения)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48AF0-3C56-4D9B-A13E-18D775D11199}"/>
              </a:ext>
            </a:extLst>
          </p:cNvPr>
          <p:cNvSpPr txBox="1"/>
          <p:nvPr/>
        </p:nvSpPr>
        <p:spPr>
          <a:xfrm>
            <a:off x="316350" y="1230816"/>
            <a:ext cx="11362765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FF0000"/>
                </a:solidFill>
                <a:effectLst/>
                <a:latin typeface="MuseoSans"/>
              </a:rPr>
              <a:t>	</a:t>
            </a:r>
            <a:endParaRPr lang="ru-RU" sz="700" b="0" i="0" dirty="0">
              <a:effectLst/>
              <a:latin typeface="MuseoSans"/>
            </a:endParaRP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MuseoSans"/>
              </a:rPr>
              <a:t>Звуковые признаки дипфейка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MuseoSans"/>
            </a:endParaRPr>
          </a:p>
          <a:p>
            <a:pPr algn="just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Монотонность и электронный тембр.</a:t>
            </a:r>
            <a:r>
              <a:rPr lang="ru-RU" sz="1600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r>
              <a:rPr lang="ru-RU" sz="1600" b="0" i="0" dirty="0">
                <a:effectLst/>
                <a:latin typeface="MuseoSans"/>
              </a:rPr>
              <a:t>Если собеседник звучит необычно ровно, без естественных колебаний интонации, или вы слышите слабый электронный призвук — высока вероятность, что вы общаетесь с дипфейком. Настоящая речь содержит множество вариаций тона и естественные несовершенства.</a:t>
            </a:r>
          </a:p>
          <a:p>
            <a:pPr algn="just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Отсутствие звуков дыхания.</a:t>
            </a:r>
            <a:r>
              <a:rPr lang="ru-RU" sz="1600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r>
              <a:rPr lang="ru-RU" sz="1600" b="0" i="0" dirty="0">
                <a:effectLst/>
                <a:latin typeface="MuseoSans"/>
              </a:rPr>
              <a:t>Люди делают микропаузы, вдыхают между фразами, особенно в длинных предложениях, а еще сопят, хрипят и откашливаются. Синтетические голоса часто упускают эти нюансы или расставляют их неестественно.</a:t>
            </a:r>
          </a:p>
          <a:p>
            <a:pPr algn="just"/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Роботизированная речь или внезапные обрывы.</a:t>
            </a:r>
            <a:r>
              <a:rPr lang="ru-RU" sz="1600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r>
              <a:rPr lang="ru-RU" sz="1600" b="0" i="0" dirty="0">
                <a:effectLst/>
                <a:latin typeface="MuseoSans"/>
              </a:rPr>
              <a:t>Голос может резко обрываться, слова звучат «склеенными», а ударения и интонирование нетипичны для речи вашего знакомого.</a:t>
            </a:r>
          </a:p>
          <a:p>
            <a:pPr algn="just"/>
            <a:r>
              <a:rPr lang="ru-RU" sz="1600" b="1" i="0" u="none" strike="noStrike" dirty="0">
                <a:solidFill>
                  <a:srgbClr val="C00000"/>
                </a:solidFill>
                <a:effectLst/>
                <a:latin typeface="Museo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Шибболеты</a:t>
            </a:r>
            <a:r>
              <a:rPr lang="ru-RU" sz="1600" b="1" i="0" dirty="0">
                <a:solidFill>
                  <a:srgbClr val="C00000"/>
                </a:solidFill>
                <a:effectLst/>
                <a:latin typeface="MuseoSans"/>
              </a:rPr>
              <a:t> в речи. </a:t>
            </a:r>
            <a:r>
              <a:rPr lang="ru-RU" sz="1600" b="0" i="0" dirty="0">
                <a:effectLst/>
                <a:latin typeface="MuseoSans"/>
              </a:rPr>
              <a:t>Обращайте внимание на отсутствие характерных особенностей речи — говора, употребления «местечковых» слов и выражений, присущих вашему собеседнику в реальной жизни, но плохо имитируемых дипфейком.</a:t>
            </a:r>
          </a:p>
          <a:p>
            <a:pPr algn="just"/>
            <a:r>
              <a:rPr lang="ru-RU" sz="1600" b="0" i="0" dirty="0">
                <a:effectLst/>
                <a:latin typeface="MuseoSans"/>
              </a:rPr>
              <a:t>Чтобы скрыть визуальные и звуковые артефакты, мошенники часто имитируют плохую связь, присылая сильно зашумленное видео или звуковое сообщение. Низкое качество видеотрансляции или полученного медиафайла — первый «звоночек» о том, что собеседника на другом конце необходимо дополнительно проверить.</a:t>
            </a:r>
          </a:p>
        </p:txBody>
      </p:sp>
    </p:spTree>
    <p:extLst>
      <p:ext uri="{BB962C8B-B14F-4D97-AF65-F5344CB8AC3E}">
        <p14:creationId xmlns:p14="http://schemas.microsoft.com/office/powerpoint/2010/main" val="784775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0"/>
            <a:ext cx="7242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уберечь свои данные от мошенников, уделив особо внимание схемам с использованием искусственного интеллекта (видео/аудио сообщения)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634028-E63F-408F-BD0C-7E5D8976B54A}"/>
              </a:ext>
            </a:extLst>
          </p:cNvPr>
          <p:cNvSpPr txBox="1"/>
          <p:nvPr/>
        </p:nvSpPr>
        <p:spPr>
          <a:xfrm>
            <a:off x="116541" y="1137628"/>
            <a:ext cx="1174376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MuseoSans"/>
              </a:rPr>
              <a:t>Поведенческие признаки дипфейка</a:t>
            </a:r>
          </a:p>
          <a:p>
            <a:pPr algn="ctr"/>
            <a:endParaRPr lang="ru-RU" sz="1600" b="1" dirty="0">
              <a:solidFill>
                <a:srgbClr val="C00000"/>
              </a:solidFill>
              <a:latin typeface="MuseoSans"/>
            </a:endParaRP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MuseoSans"/>
              </a:rPr>
              <a:t>Невозможность повернуть голову. </a:t>
            </a:r>
            <a:r>
              <a:rPr lang="ru-RU" sz="1600" b="0" i="0" dirty="0">
                <a:effectLst/>
                <a:latin typeface="MuseoSans"/>
              </a:rPr>
              <a:t>Во время видеозвонка попросите собеседника повернуть голову так, чтобы он смотрел полностью вбок. Большинство дипфейков создается на основе портретных фото и видео, поэтому при повороте в профиль изображение «поплывет», исказится или вообще развалится. Эксперты из стартапа </a:t>
            </a:r>
            <a:r>
              <a:rPr lang="ru-RU" sz="1600" b="0" i="0" u="none" strike="noStrike" dirty="0">
                <a:solidFill>
                  <a:srgbClr val="00A88E"/>
                </a:solidFill>
                <a:effectLst/>
                <a:latin typeface="MuseoSans"/>
                <a:hlinkClick r:id="rId2"/>
              </a:rPr>
              <a:t>Metaphysic.ai</a:t>
            </a:r>
            <a:r>
              <a:rPr lang="ru-RU" sz="1600" b="0" i="0" dirty="0">
                <a:effectLst/>
                <a:latin typeface="MuseoSans"/>
              </a:rPr>
              <a:t>, создавшие широко завирусившиеся дипфейки Тома Круза, подтверждают: поворот головы — самый надежный тест на дипфейк сегодня.</a:t>
            </a: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MuseoSans"/>
              </a:rPr>
              <a:t>Неестественные жесты. </a:t>
            </a:r>
            <a:r>
              <a:rPr lang="ru-RU" sz="1600" b="0" i="0" dirty="0">
                <a:effectLst/>
                <a:latin typeface="MuseoSans"/>
              </a:rPr>
              <a:t>Попросите собеседника совершить какое-то спонтанное действие: помахать рукой перед лицом, почесать нос, отпить из чашки, закрыть глаза руками или показать что-то в комнате. Дипфейки плохо справляются с неожиданными быстрыми жестами: руки могут «проваливаться» сквозь предметы или лицо, пальцы — искажаться или двигаться неестественно.</a:t>
            </a: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MuseoSans"/>
              </a:rPr>
              <a:t>Демонстрация экрана. </a:t>
            </a:r>
            <a:r>
              <a:rPr lang="ru-RU" sz="1600" b="0" i="0" dirty="0">
                <a:effectLst/>
                <a:latin typeface="MuseoSans"/>
              </a:rPr>
              <a:t>Если разговор происходит в рабочем контексте, попросите включить демонстрацию экрана и показать что-то, связанное с вашими общими задачами. Без доступа к реальному устройству это будет практически невозможно сымитировать.</a:t>
            </a: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MuseoSans"/>
              </a:rPr>
              <a:t>Неспособность ответить на каверзные вопросы. </a:t>
            </a:r>
            <a:r>
              <a:rPr lang="ru-RU" sz="1600" b="0" i="0" dirty="0">
                <a:effectLst/>
                <a:latin typeface="MuseoSans"/>
              </a:rPr>
              <a:t>Спросите собеседника о том, что может знать только «оригинал» — например: «Какая у нас завтра встреча на работе?», «Откуда у меня этот шрам?», «Где мы были в отпуске два года назад?». Мошенник не сможет ответить на вопросы, если этой информации не было во взломанных чатах или открытых источниках.</a:t>
            </a:r>
          </a:p>
          <a:p>
            <a:pPr algn="just"/>
            <a:r>
              <a:rPr lang="ru-RU" sz="1600" b="1" dirty="0">
                <a:solidFill>
                  <a:srgbClr val="C00000"/>
                </a:solidFill>
                <a:latin typeface="MuseoSans"/>
              </a:rPr>
              <a:t>Незнание кодового слова. </a:t>
            </a:r>
            <a:r>
              <a:rPr lang="ru-RU" sz="1600" b="0" i="0" dirty="0">
                <a:effectLst/>
                <a:latin typeface="MuseoSans"/>
              </a:rPr>
              <a:t>Договоритесь с близкими о секретном слове или фразе, которые нужно назвать в экстренной ситуации, чтобы подтвердить личность. Если родственник в панике просит срочно перевести деньги, спокойно спросите у него семейный пароль. Настоящий родич легко назовет его, а мошенник с дипфейком — нет.</a:t>
            </a:r>
          </a:p>
          <a:p>
            <a:pPr algn="l"/>
            <a:endParaRPr lang="ru-RU" sz="1600" b="0" i="0" dirty="0">
              <a:effectLst/>
              <a:latin typeface="MuseoSans"/>
            </a:endParaRPr>
          </a:p>
          <a:p>
            <a:pPr algn="ctr"/>
            <a:endParaRPr lang="ru-RU" sz="1600" b="1" dirty="0">
              <a:solidFill>
                <a:srgbClr val="C00000"/>
              </a:solidFill>
              <a:latin typeface="MuseoSans"/>
            </a:endParaRPr>
          </a:p>
        </p:txBody>
      </p:sp>
    </p:spTree>
    <p:extLst>
      <p:ext uri="{BB962C8B-B14F-4D97-AF65-F5344CB8AC3E}">
        <p14:creationId xmlns:p14="http://schemas.microsoft.com/office/powerpoint/2010/main" val="131770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0"/>
            <a:ext cx="7242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«Как уберечь свои данные от мошенников, уделив особо внимание схемам с использованием искусственного интеллекта (видео/аудио сообщения)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FB7D93-344F-4B52-A67C-A6B397E22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440" y="1214774"/>
            <a:ext cx="6544707" cy="481625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96040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527041" y="92227"/>
            <a:ext cx="68490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Дипфейк и мошенничество</a:t>
            </a:r>
          </a:p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ПАМЯТКА 3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173805" y="1121520"/>
            <a:ext cx="11555506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latin typeface="MuseoSans"/>
              </a:rPr>
              <a:t>Как уберечься от дипфейка с вашим лицом</a:t>
            </a:r>
          </a:p>
          <a:p>
            <a:pPr algn="ctr" fontAlgn="base"/>
            <a:endParaRPr lang="ru-RU" sz="2200" b="1" dirty="0">
              <a:solidFill>
                <a:srgbClr val="C00000"/>
              </a:solidFill>
              <a:latin typeface="Lato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C00000"/>
                </a:solidFill>
                <a:effectLst/>
                <a:latin typeface="MuseoSans"/>
              </a:rPr>
              <a:t>Ограничьте публичный доступ к вашим фото и видео.</a:t>
            </a:r>
            <a:r>
              <a:rPr lang="ru-RU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C00000"/>
              </a:solidFill>
              <a:effectLst/>
              <a:latin typeface="Muse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C00000"/>
                </a:solidFill>
                <a:effectLst/>
                <a:latin typeface="MuseoSans"/>
              </a:rPr>
              <a:t>Не давайте доступ к камере и микрофону своего смартфона подозрительным программам.</a:t>
            </a:r>
            <a:r>
              <a:rPr lang="ru-RU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C00000"/>
              </a:solidFill>
              <a:effectLst/>
              <a:latin typeface="Muse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C00000"/>
                </a:solidFill>
                <a:effectLst/>
                <a:latin typeface="MuseoSans"/>
              </a:rPr>
              <a:t>Используйте ключи доступа, уникальные пароли и двухфакторную аутентификацию везде, где это возможно.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C00000"/>
                </a:solidFill>
                <a:effectLst/>
                <a:latin typeface="MuseoSans"/>
              </a:rPr>
              <a:t>Обучите родственников распознавать дипфейки.</a:t>
            </a:r>
            <a:r>
              <a:rPr lang="ru-RU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Muse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C00000"/>
                </a:solidFill>
                <a:effectLst/>
                <a:latin typeface="MuseoSans"/>
              </a:rPr>
              <a:t>Используйте анализаторы контента</a:t>
            </a:r>
            <a:r>
              <a:rPr lang="ru-RU" b="1" i="0" dirty="0">
                <a:effectLst/>
                <a:latin typeface="MuseoSans"/>
              </a:rPr>
              <a:t>.</a:t>
            </a:r>
            <a:r>
              <a:rPr lang="ru-RU" b="0" i="0" dirty="0">
                <a:effectLst/>
                <a:latin typeface="MuseoSans"/>
              </a:rPr>
              <a:t> Хотя абсолютной защиты от дипфейков не существует, есть сервисы, способные распознать контент, сделанный с помощью ИИ, с высокой точностью. Для графики это </a:t>
            </a:r>
            <a:r>
              <a:rPr lang="ru-RU" b="0" i="0" u="none" strike="noStrike" dirty="0">
                <a:solidFill>
                  <a:srgbClr val="00A88E"/>
                </a:solidFill>
                <a:effectLst/>
                <a:latin typeface="MuseoSans"/>
                <a:hlinkClick r:id="rId2"/>
              </a:rPr>
              <a:t>Undetectable AI</a:t>
            </a:r>
            <a:r>
              <a:rPr lang="ru-RU" b="0" i="0" dirty="0">
                <a:effectLst/>
                <a:latin typeface="MuseoSans"/>
              </a:rPr>
              <a:t> и </a:t>
            </a:r>
            <a:r>
              <a:rPr lang="ru-RU" b="0" i="0" u="none" strike="noStrike" dirty="0">
                <a:solidFill>
                  <a:srgbClr val="00A88E"/>
                </a:solidFill>
                <a:effectLst/>
                <a:latin typeface="MuseoSans"/>
                <a:hlinkClick r:id="rId3"/>
              </a:rPr>
              <a:t>Illuminarty</a:t>
            </a:r>
            <a:r>
              <a:rPr lang="ru-RU" b="0" i="0" dirty="0">
                <a:effectLst/>
                <a:latin typeface="MuseoSans"/>
              </a:rPr>
              <a:t>, для видео — </a:t>
            </a:r>
            <a:r>
              <a:rPr lang="ru-RU" b="0" i="0" u="none" strike="noStrike" dirty="0">
                <a:solidFill>
                  <a:srgbClr val="00A88E"/>
                </a:solidFill>
                <a:effectLst/>
                <a:latin typeface="MuseoSans"/>
                <a:hlinkClick r:id="rId4"/>
              </a:rPr>
              <a:t>Deepware</a:t>
            </a:r>
            <a:r>
              <a:rPr lang="ru-RU" b="0" i="0" dirty="0">
                <a:effectLst/>
                <a:latin typeface="MuseoSans"/>
              </a:rPr>
              <a:t>, для всех типов дипфейков — </a:t>
            </a:r>
            <a:r>
              <a:rPr lang="ru-RU" b="0" i="0" u="none" strike="noStrike" dirty="0">
                <a:solidFill>
                  <a:srgbClr val="00A88E"/>
                </a:solidFill>
                <a:effectLst/>
                <a:latin typeface="MuseoSans"/>
                <a:hlinkClick r:id="rId5"/>
              </a:rPr>
              <a:t>Sensity AI</a:t>
            </a:r>
            <a:r>
              <a:rPr lang="ru-RU" b="0" i="0" dirty="0">
                <a:effectLst/>
                <a:latin typeface="MuseoSans"/>
              </a:rPr>
              <a:t> и </a:t>
            </a:r>
            <a:r>
              <a:rPr lang="ru-RU" b="0" i="0" u="none" strike="noStrike" dirty="0">
                <a:solidFill>
                  <a:srgbClr val="00A88E"/>
                </a:solidFill>
                <a:effectLst/>
                <a:latin typeface="MuseoSans"/>
                <a:hlinkClick r:id="rId6"/>
              </a:rPr>
              <a:t>Hive Moderation</a:t>
            </a:r>
            <a:r>
              <a:rPr lang="ru-RU" b="0" i="0" dirty="0">
                <a:effectLst/>
                <a:latin typeface="MuseoSans"/>
              </a:rPr>
              <a:t>. В России </a:t>
            </a:r>
            <a:r>
              <a:rPr lang="ru-RU" b="0" i="0" u="none" strike="noStrike" dirty="0">
                <a:solidFill>
                  <a:srgbClr val="00A88E"/>
                </a:solidFill>
                <a:effectLst/>
                <a:latin typeface="MuseoSans"/>
                <a:hlinkClick r:id="rId7"/>
              </a:rPr>
              <a:t>бесплатный дипфейк-детектор</a:t>
            </a:r>
            <a:r>
              <a:rPr lang="ru-RU" b="0" i="0" dirty="0">
                <a:effectLst/>
                <a:latin typeface="MuseoSans"/>
              </a:rPr>
              <a:t> для статических изображений запустила компания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Muse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C00000"/>
                </a:solidFill>
                <a:effectLst/>
                <a:latin typeface="MuseoSans"/>
              </a:rPr>
              <a:t>Сохраняйте трезвость мышления.</a:t>
            </a:r>
            <a:r>
              <a:rPr lang="ru-RU" b="0" i="0" dirty="0">
                <a:solidFill>
                  <a:srgbClr val="C00000"/>
                </a:solidFill>
                <a:effectLst/>
                <a:latin typeface="MuseoSans"/>
              </a:rPr>
              <a:t> 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1624496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2500" y="1075387"/>
            <a:ext cx="1192699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C00000"/>
                </a:solidFill>
                <a:effectLst/>
              </a:rPr>
              <a:t>Как защититься от мошенников? </a:t>
            </a:r>
            <a:r>
              <a:rPr lang="en-US" sz="2000" b="1" i="0" dirty="0">
                <a:solidFill>
                  <a:srgbClr val="2D2D2D"/>
                </a:solidFill>
                <a:effectLst/>
                <a:hlinkClick r:id="rId2"/>
              </a:rPr>
              <a:t>https://sam.mos.ru/info</a:t>
            </a:r>
            <a:r>
              <a:rPr lang="ru-RU" sz="2000" b="1" dirty="0">
                <a:solidFill>
                  <a:srgbClr val="2D2D2D"/>
                </a:solidFill>
              </a:rPr>
              <a:t> </a:t>
            </a:r>
            <a:endParaRPr lang="ru-RU" sz="2000" b="1" i="0" dirty="0">
              <a:solidFill>
                <a:srgbClr val="2D2D2D"/>
              </a:solidFill>
              <a:effectLst/>
            </a:endParaRPr>
          </a:p>
          <a:p>
            <a:pPr algn="l"/>
            <a:endParaRPr lang="ru-RU" b="1" dirty="0">
              <a:solidFill>
                <a:srgbClr val="00B050"/>
              </a:solidFill>
            </a:endParaRPr>
          </a:p>
          <a:p>
            <a:pPr algn="l"/>
            <a:r>
              <a:rPr lang="ru-RU" sz="1800" b="1" dirty="0">
                <a:solidFill>
                  <a:srgbClr val="00B050"/>
                </a:solidFill>
              </a:rPr>
              <a:t>Новая мошенническая схема: «Помощь» в поиске потерянных посылок </a:t>
            </a:r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hlinkClick r:id="rId3"/>
              </a:rPr>
              <a:t>https://go64.ru/news/obshchestvo/novaya-moshennicheskaya-skhema-pomoshch-v-poiske-poteryannykh-posylok/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   </a:t>
            </a:r>
          </a:p>
          <a:p>
            <a:pPr algn="l"/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ru-RU" sz="1800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ИИ-фишинг: как мошенники используют искусственный интеллект, чтобы обмануть вас </a:t>
            </a:r>
            <a:r>
              <a:rPr lang="en-US" b="1" dirty="0">
                <a:solidFill>
                  <a:srgbClr val="00B050"/>
                </a:solidFill>
                <a:hlinkClick r:id="rId4"/>
              </a:rPr>
              <a:t>https://www.kaspersky.ru/resource-center/threats/ai-phishing-scams</a:t>
            </a:r>
            <a:endParaRPr lang="ru-RU" b="1" dirty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Как распознать дипфейк: атака клонов </a:t>
            </a:r>
            <a:r>
              <a:rPr lang="en-US" b="1" i="0" dirty="0">
                <a:solidFill>
                  <a:srgbClr val="000000"/>
                </a:solidFill>
                <a:effectLst/>
                <a:latin typeface="MuseoSans"/>
                <a:hlinkClick r:id="rId5"/>
              </a:rPr>
              <a:t>https://www.kaspersky.ru/blog/how-to-recognize-a-deepfake/41250/</a:t>
            </a:r>
            <a:endParaRPr lang="ru-RU" b="1" i="0" dirty="0">
              <a:solidFill>
                <a:srgbClr val="000000"/>
              </a:solidFill>
              <a:effectLst/>
              <a:latin typeface="MuseoSans"/>
            </a:endParaRPr>
          </a:p>
          <a:p>
            <a:endParaRPr lang="ru-RU" b="1" dirty="0">
              <a:solidFill>
                <a:srgbClr val="000000"/>
              </a:solidFill>
              <a:latin typeface="MuseoSans"/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Дипфейк </a:t>
            </a:r>
            <a:r>
              <a:rPr lang="en-US" b="1" dirty="0">
                <a:solidFill>
                  <a:srgbClr val="000000"/>
                </a:solidFill>
                <a:latin typeface="MuseoSans"/>
                <a:hlinkClick r:id="rId6"/>
              </a:rPr>
              <a:t>https://www.kaspersky.ru/blog/tag/deepfake/</a:t>
            </a:r>
            <a:endParaRPr lang="ru-RU" b="1" i="0" dirty="0">
              <a:solidFill>
                <a:srgbClr val="000000"/>
              </a:solidFill>
              <a:effectLst/>
              <a:latin typeface="MuseoSans"/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pPr algn="l"/>
            <a:endParaRPr lang="ru-RU" sz="18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8291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C9B9A1-A1A4-4DC0-B173-E50F7B56B0D1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6670c954-0c68-471d-a2bf-75bd606184a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20995</TotalTime>
  <Words>1872</Words>
  <Application>Microsoft Office PowerPoint</Application>
  <PresentationFormat>Широкоэкранный</PresentationFormat>
  <Paragraphs>139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DIN Pro Regular</vt:lpstr>
      <vt:lpstr>DINPro-Medium</vt:lpstr>
      <vt:lpstr>Lato</vt:lpstr>
      <vt:lpstr>MuseoSans</vt:lpstr>
      <vt:lpstr>Wingdings</vt:lpstr>
      <vt:lpstr>YS Geo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632</cp:revision>
  <dcterms:created xsi:type="dcterms:W3CDTF">2018-05-06T11:33:25Z</dcterms:created>
  <dcterms:modified xsi:type="dcterms:W3CDTF">2026-07-07T14:04:58Z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